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61" r:id="rId4"/>
  </p:sldIdLst>
  <p:sldSz cx="9906000" cy="6858000" type="A4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>
          <p15:clr>
            <a:srgbClr val="A4A3A4"/>
          </p15:clr>
        </p15:guide>
        <p15:guide id="2" orient="horz" pos="16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754">
          <p15:clr>
            <a:srgbClr val="A4A3A4"/>
          </p15:clr>
        </p15:guide>
        <p15:guide id="5" orient="horz" pos="890">
          <p15:clr>
            <a:srgbClr val="A4A3A4"/>
          </p15:clr>
        </p15:guide>
        <p15:guide id="6" pos="3120">
          <p15:clr>
            <a:srgbClr val="A4A3A4"/>
          </p15:clr>
        </p15:guide>
        <p15:guide id="7" pos="217">
          <p15:clr>
            <a:srgbClr val="A4A3A4"/>
          </p15:clr>
        </p15:guide>
        <p15:guide id="8" pos="6023">
          <p15:clr>
            <a:srgbClr val="A4A3A4"/>
          </p15:clr>
        </p15:guide>
        <p15:guide id="9" pos="444">
          <p15:clr>
            <a:srgbClr val="A4A3A4"/>
          </p15:clr>
        </p15:guide>
        <p15:guide id="10" pos="761">
          <p15:clr>
            <a:srgbClr val="A4A3A4"/>
          </p15:clr>
        </p15:guide>
        <p15:guide id="11" pos="27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CCFF"/>
    <a:srgbClr val="FFFFFF"/>
    <a:srgbClr val="DDDDDD"/>
    <a:srgbClr val="A50021"/>
    <a:srgbClr val="003366"/>
    <a:srgbClr val="33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69" autoAdjust="0"/>
    <p:restoredTop sz="94660"/>
  </p:normalViewPr>
  <p:slideViewPr>
    <p:cSldViewPr>
      <p:cViewPr varScale="1">
        <p:scale>
          <a:sx n="93" d="100"/>
          <a:sy n="93" d="100"/>
        </p:scale>
        <p:origin x="102" y="366"/>
      </p:cViewPr>
      <p:guideLst>
        <p:guide orient="horz" pos="2069"/>
        <p:guide orient="horz" pos="164"/>
        <p:guide orient="horz" pos="618"/>
        <p:guide orient="horz" pos="754"/>
        <p:guide orient="horz" pos="890"/>
        <p:guide pos="3120"/>
        <p:guide pos="217"/>
        <p:guide pos="6023"/>
        <p:guide pos="444"/>
        <p:guide pos="761"/>
        <p:guide pos="27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 l="1593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9" name="부제목 2"/>
          <p:cNvSpPr txBox="1">
            <a:spLocks/>
          </p:cNvSpPr>
          <p:nvPr userDrawn="1"/>
        </p:nvSpPr>
        <p:spPr>
          <a:xfrm>
            <a:off x="6897688" y="6453188"/>
            <a:ext cx="2951162" cy="30797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342900" indent="-342900" algn="r">
              <a:spcBef>
                <a:spcPct val="20000"/>
              </a:spcBef>
              <a:buFont typeface="Arial" charset="0"/>
              <a:buNone/>
            </a:pPr>
            <a:r>
              <a:rPr kumimoji="0" lang="en-US" altLang="ko-KR" b="1">
                <a:solidFill>
                  <a:srgbClr val="A50021"/>
                </a:solidFill>
                <a:latin typeface="Arial" charset="0"/>
                <a:ea typeface="맑은 고딕" pitchFamily="50" charset="-127"/>
              </a:rPr>
              <a:t>http://www.bookzip.co.kr</a:t>
            </a:r>
          </a:p>
        </p:txBody>
      </p:sp>
      <p:pic>
        <p:nvPicPr>
          <p:cNvPr id="1035" name="Picture 30"/>
          <p:cNvPicPr>
            <a:picLocks noChangeAspect="1" noChangeArrowheads="1"/>
          </p:cNvPicPr>
          <p:nvPr userDrawn="1"/>
        </p:nvPicPr>
        <p:blipFill>
          <a:blip r:embed="rId14" cstate="print">
            <a:lum bright="4000" contrast="4000"/>
          </a:blip>
          <a:srcRect/>
          <a:stretch>
            <a:fillRect/>
          </a:stretch>
        </p:blipFill>
        <p:spPr bwMode="auto">
          <a:xfrm>
            <a:off x="150813" y="6170613"/>
            <a:ext cx="11303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44488" y="1124744"/>
            <a:ext cx="9217024" cy="2376264"/>
          </a:xfrm>
          <a:ln w="3175" cmpd="sng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북집</a:t>
            </a:r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(BookZip) </a:t>
            </a:r>
            <a:r>
              <a:rPr lang="ko-KR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지식</a:t>
            </a:r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N</a:t>
            </a:r>
            <a:r>
              <a:rPr lang="ko-KR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요약 </a:t>
            </a:r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DB </a:t>
            </a:r>
            <a:r>
              <a:rPr lang="en-US" altLang="ko-KR" sz="36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6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700" dirty="0">
                <a:latin typeface="맑은 고딕" pitchFamily="50" charset="-127"/>
                <a:ea typeface="맑은 고딕" pitchFamily="50" charset="-127"/>
              </a:rPr>
              <a:t>국내서 </a:t>
            </a:r>
            <a:r>
              <a:rPr lang="ko-KR" altLang="en-US" sz="2700" dirty="0" smtClean="0">
                <a:latin typeface="맑은 고딕" pitchFamily="50" charset="-127"/>
                <a:ea typeface="맑은 고딕" pitchFamily="50" charset="-127"/>
              </a:rPr>
              <a:t>요약</a:t>
            </a:r>
            <a:r>
              <a:rPr lang="en-US" altLang="ko-KR" sz="27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700" dirty="0">
                <a:latin typeface="맑은 고딕" pitchFamily="50" charset="-127"/>
                <a:ea typeface="맑은 고딕" pitchFamily="50" charset="-127"/>
              </a:rPr>
              <a:t>해외서 </a:t>
            </a:r>
            <a:r>
              <a:rPr lang="en-US" altLang="ko-KR" sz="2700" dirty="0" smtClean="0">
                <a:latin typeface="맑은 고딕" pitchFamily="50" charset="-127"/>
                <a:ea typeface="맑은 고딕" pitchFamily="50" charset="-127"/>
              </a:rPr>
              <a:t>Preview, Global Trend, Media </a:t>
            </a:r>
            <a:r>
              <a:rPr lang="ko-KR" altLang="en-US" sz="2700" dirty="0" smtClean="0">
                <a:latin typeface="맑은 고딕" pitchFamily="50" charset="-127"/>
                <a:ea typeface="맑은 고딕" pitchFamily="50" charset="-127"/>
              </a:rPr>
              <a:t>브리핑</a:t>
            </a:r>
            <a:r>
              <a:rPr lang="en-US" altLang="ko-KR" sz="2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3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3600" dirty="0" err="1" smtClean="0"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lang="ko-KR" altLang="en-US" sz="3600" dirty="0" smtClean="0">
                <a:latin typeface="맑은 고딕" pitchFamily="50" charset="-127"/>
                <a:ea typeface="맑은 고딕" pitchFamily="50" charset="-127"/>
              </a:rPr>
              <a:t> 서비스 이용방법</a:t>
            </a:r>
            <a:endParaRPr lang="ko-KR" altLang="en-US" sz="3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96616" y="4869160"/>
            <a:ext cx="6923484" cy="1368152"/>
          </a:xfrm>
        </p:spPr>
        <p:txBody>
          <a:bodyPr/>
          <a:lstStyle/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서 울 정 보 시 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스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템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sisc35@naver.com</a:t>
            </a:r>
          </a:p>
          <a:p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(02)458-1968</a:t>
            </a:r>
          </a:p>
          <a:p>
            <a:r>
              <a:rPr lang="en-US" altLang="ko-KR" sz="145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550" dirty="0" smtClean="0">
                <a:latin typeface="맑은 고딕" pitchFamily="50" charset="-127"/>
                <a:ea typeface="맑은 고딕" pitchFamily="50" charset="-127"/>
              </a:rPr>
              <a:t>010-5352-9994</a:t>
            </a:r>
            <a:endParaRPr lang="ko-KR" altLang="en-US" sz="155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 descr="mbookz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4424" y="2606392"/>
            <a:ext cx="2237116" cy="3547616"/>
          </a:xfrm>
          <a:prstGeom prst="rect">
            <a:avLst/>
          </a:prstGeom>
        </p:spPr>
      </p:pic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704850" y="260350"/>
            <a:ext cx="647700" cy="6477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400" b="1" dirty="0">
              <a:solidFill>
                <a:srgbClr val="0033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352550" y="260350"/>
            <a:ext cx="6264746" cy="6477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234000" anchor="ctr"/>
          <a:lstStyle/>
          <a:p>
            <a:r>
              <a:rPr kumimoji="0" lang="ko-KR" altLang="en-US" sz="2000" b="1" dirty="0" smtClean="0">
                <a:latin typeface="맑은 고딕" pitchFamily="50" charset="-127"/>
                <a:ea typeface="맑은 고딕" pitchFamily="50" charset="-127"/>
              </a:rPr>
              <a:t>모바일 서비스 페이지</a:t>
            </a:r>
            <a:r>
              <a:rPr kumimoji="0" lang="en-US" altLang="ko-KR" sz="2000" b="1" dirty="0" smtClean="0">
                <a:latin typeface="맑은 고딕" pitchFamily="50" charset="-127"/>
                <a:ea typeface="맑은 고딕" pitchFamily="50" charset="-127"/>
              </a:rPr>
              <a:t>(http://muniv.bookzip.co.kr)</a:t>
            </a:r>
            <a:endParaRPr kumimoji="0"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" name="그림 13" descr="아이패드_북집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472" y="1293425"/>
            <a:ext cx="3672408" cy="5263452"/>
          </a:xfrm>
          <a:prstGeom prst="rect">
            <a:avLst/>
          </a:prstGeom>
        </p:spPr>
      </p:pic>
      <p:pic>
        <p:nvPicPr>
          <p:cNvPr id="9" name="그림 8" descr="2016-12-14_1207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980" y="1647112"/>
            <a:ext cx="3096344" cy="4065637"/>
          </a:xfrm>
          <a:prstGeom prst="rect">
            <a:avLst/>
          </a:prstGeom>
        </p:spPr>
      </p:pic>
      <p:sp>
        <p:nvSpPr>
          <p:cNvPr id="17" name="설명선 1 16"/>
          <p:cNvSpPr/>
          <p:nvPr/>
        </p:nvSpPr>
        <p:spPr>
          <a:xfrm>
            <a:off x="4016896" y="1412776"/>
            <a:ext cx="3168352" cy="936104"/>
          </a:xfrm>
          <a:prstGeom prst="borderCallout1">
            <a:avLst>
              <a:gd name="adj1" fmla="val 51377"/>
              <a:gd name="adj2" fmla="val -765"/>
              <a:gd name="adj3" fmla="val 156235"/>
              <a:gd name="adj4" fmla="val -18104"/>
            </a:avLst>
          </a:prstGeom>
          <a:solidFill>
            <a:srgbClr val="FFFF00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아이패드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규격에 적합한 사이즈로 </a:t>
            </a:r>
            <a:endParaRPr lang="en-US" altLang="ko-KR" sz="14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이용자 친화적 환경구축</a:t>
            </a:r>
            <a:endParaRPr lang="en-US" altLang="ko-KR" sz="14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영어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한글 오디오 포함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9" descr="4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4098" y="2780928"/>
            <a:ext cx="1944216" cy="3024336"/>
          </a:xfrm>
          <a:prstGeom prst="rect">
            <a:avLst/>
          </a:prstGeom>
        </p:spPr>
      </p:pic>
      <p:sp>
        <p:nvSpPr>
          <p:cNvPr id="8" name="설명선 1 7"/>
          <p:cNvSpPr/>
          <p:nvPr/>
        </p:nvSpPr>
        <p:spPr>
          <a:xfrm>
            <a:off x="4088904" y="4365104"/>
            <a:ext cx="3096344" cy="956550"/>
          </a:xfrm>
          <a:prstGeom prst="borderCallout1">
            <a:avLst>
              <a:gd name="adj1" fmla="val 50130"/>
              <a:gd name="adj2" fmla="val 100592"/>
              <a:gd name="adj3" fmla="val 123203"/>
              <a:gd name="adj4" fmla="val 119418"/>
            </a:avLst>
          </a:prstGeom>
          <a:solidFill>
            <a:srgbClr val="FFC000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Global Trend</a:t>
            </a:r>
            <a:r>
              <a:rPr lang="ko-KR" altLang="en-US" sz="16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에서 영어오디오북 청취하며</a:t>
            </a:r>
            <a:r>
              <a:rPr lang="en-US" altLang="ko-KR" sz="16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텍스트 읽기가 가능</a:t>
            </a:r>
            <a:r>
              <a:rPr lang="en-US" altLang="ko-KR" sz="16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sz="1600" u="sng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설명선 1 17"/>
          <p:cNvSpPr/>
          <p:nvPr/>
        </p:nvSpPr>
        <p:spPr>
          <a:xfrm>
            <a:off x="4047714" y="2636912"/>
            <a:ext cx="3137534" cy="936104"/>
          </a:xfrm>
          <a:prstGeom prst="borderCallout1">
            <a:avLst>
              <a:gd name="adj1" fmla="val 101902"/>
              <a:gd name="adj2" fmla="val 49335"/>
              <a:gd name="adj3" fmla="val 254307"/>
              <a:gd name="adj4" fmla="val 127157"/>
            </a:avLst>
          </a:prstGeom>
          <a:solidFill>
            <a:srgbClr val="FFC000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Global Trend</a:t>
            </a:r>
            <a:endParaRPr lang="en-US" altLang="ko-KR" sz="16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해외서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Preview</a:t>
            </a:r>
          </a:p>
          <a:p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국내서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Summary(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경제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경영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인문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704528" y="404664"/>
            <a:ext cx="647700" cy="6477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400" b="1" dirty="0">
              <a:solidFill>
                <a:srgbClr val="0033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352550" y="404664"/>
            <a:ext cx="6984826" cy="72008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234000" anchor="ctr"/>
          <a:lstStyle/>
          <a:p>
            <a:r>
              <a:rPr kumimoji="0" lang="ko-KR" altLang="en-US" sz="2000" b="1" dirty="0" smtClean="0">
                <a:latin typeface="맑은 고딕" pitchFamily="50" charset="-127"/>
                <a:ea typeface="맑은 고딕" pitchFamily="50" charset="-127"/>
              </a:rPr>
              <a:t>        </a:t>
            </a:r>
            <a:r>
              <a:rPr kumimoji="0" lang="ko-KR" altLang="en-US" sz="2000" b="1" dirty="0" smtClean="0">
                <a:latin typeface="맑은 고딕" pitchFamily="50" charset="-127"/>
                <a:ea typeface="맑은 고딕" pitchFamily="50" charset="-127"/>
              </a:rPr>
              <a:t>울산과학기술원</a:t>
            </a:r>
            <a:r>
              <a:rPr kumimoji="0" lang="ko-KR" altLang="en-US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000" b="1" dirty="0" smtClean="0">
                <a:latin typeface="맑은 고딕" pitchFamily="50" charset="-127"/>
                <a:ea typeface="맑은 고딕" pitchFamily="50" charset="-127"/>
              </a:rPr>
              <a:t>모바일 서비스 페이지 사용법</a:t>
            </a:r>
            <a:endParaRPr kumimoji="0"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kumimoji="0" lang="en-US" altLang="ko-KR" sz="8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kumimoji="0" lang="en-US" altLang="ko-KR" sz="1700" dirty="0" smtClean="0">
                <a:latin typeface="맑은 고딕" pitchFamily="50" charset="-127"/>
                <a:ea typeface="맑은 고딕" pitchFamily="50" charset="-127"/>
              </a:rPr>
              <a:t>   -</a:t>
            </a:r>
            <a:r>
              <a:rPr kumimoji="0" lang="ko-KR" altLang="en-US" sz="1700" dirty="0" err="1" smtClean="0"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kumimoji="0" lang="ko-KR" altLang="en-US" sz="1700" dirty="0" smtClean="0">
                <a:latin typeface="맑은 고딕" pitchFamily="50" charset="-127"/>
                <a:ea typeface="맑은 고딕" pitchFamily="50" charset="-127"/>
              </a:rPr>
              <a:t> 인터넷 </a:t>
            </a:r>
            <a:r>
              <a:rPr kumimoji="0" lang="ko-KR" altLang="en-US" sz="1700" dirty="0" err="1" smtClean="0">
                <a:latin typeface="맑은 고딕" pitchFamily="50" charset="-127"/>
                <a:ea typeface="맑은 고딕" pitchFamily="50" charset="-127"/>
              </a:rPr>
              <a:t>주소창에</a:t>
            </a:r>
            <a:r>
              <a:rPr kumimoji="0" lang="ko-KR" altLang="en-US" sz="17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700" dirty="0" smtClean="0">
                <a:latin typeface="맑은 고딕" pitchFamily="50" charset="-127"/>
                <a:ea typeface="맑은 고딕" pitchFamily="50" charset="-127"/>
              </a:rPr>
              <a:t>(http://muniv.bookzip.co.kr)</a:t>
            </a:r>
            <a:r>
              <a:rPr lang="ko-KR" altLang="en-US" sz="1700" dirty="0" smtClean="0">
                <a:latin typeface="맑은 고딕" pitchFamily="50" charset="-127"/>
                <a:ea typeface="맑은 고딕" pitchFamily="50" charset="-127"/>
              </a:rPr>
              <a:t> 접속</a:t>
            </a:r>
            <a:r>
              <a:rPr lang="en-US" altLang="ko-KR" sz="17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1928664" y="1556792"/>
            <a:ext cx="6113884" cy="4525963"/>
          </a:xfrm>
        </p:spPr>
        <p:txBody>
          <a:bodyPr/>
          <a:lstStyle/>
          <a:p>
            <a:pPr algn="ctr"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로그인 방법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algn="ctr"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대학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NO : </a:t>
            </a:r>
            <a:r>
              <a:rPr lang="en-US" altLang="ko-KR" sz="2000" dirty="0" err="1" smtClean="0">
                <a:latin typeface="맑은 고딕" pitchFamily="50" charset="-127"/>
                <a:ea typeface="맑은 고딕" pitchFamily="50" charset="-127"/>
              </a:rPr>
              <a:t>unist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아이디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2000" dirty="0" err="1" smtClean="0">
                <a:latin typeface="맑은 고딕" pitchFamily="50" charset="-127"/>
                <a:ea typeface="맑은 고딕" pitchFamily="50" charset="-127"/>
              </a:rPr>
              <a:t>unist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이름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2000" dirty="0" err="1" smtClean="0">
                <a:latin typeface="맑은 고딕" pitchFamily="50" charset="-127"/>
                <a:ea typeface="맑은 고딕" pitchFamily="50" charset="-127"/>
              </a:rPr>
              <a:t>unist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" name="그림 4" descr="mbookz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4310" y="2178016"/>
            <a:ext cx="2237116" cy="3547616"/>
          </a:xfrm>
          <a:prstGeom prst="rect">
            <a:avLst/>
          </a:prstGeom>
        </p:spPr>
      </p:pic>
      <p:pic>
        <p:nvPicPr>
          <p:cNvPr id="7" name="그림 6" descr="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8326" y="2394040"/>
            <a:ext cx="1928813" cy="2952328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106</Words>
  <Application>Microsoft Office PowerPoint</Application>
  <PresentationFormat>A4 용지(210x297mm)</PresentationFormat>
  <Paragraphs>26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7" baseType="lpstr">
      <vt:lpstr>굴림</vt:lpstr>
      <vt:lpstr>맑은 고딕</vt:lpstr>
      <vt:lpstr>Arial</vt:lpstr>
      <vt:lpstr>기본 디자인</vt:lpstr>
      <vt:lpstr>북집(BookZip) 지식N요약 DB  국내서 요약, 해외서 Preview, Global Trend, Media 브리핑  ‘모바일 서비스 이용방법</vt:lpstr>
      <vt:lpstr>PowerPoint 프레젠테이션</vt:lpstr>
      <vt:lpstr>PowerPoint 프레젠테이션</vt:lpstr>
    </vt:vector>
  </TitlesOfParts>
  <Company>Xman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JMSH</dc:creator>
  <cp:lastModifiedBy>박지현 (문헌정보팀)</cp:lastModifiedBy>
  <cp:revision>141</cp:revision>
  <dcterms:created xsi:type="dcterms:W3CDTF">2009-12-20T06:02:55Z</dcterms:created>
  <dcterms:modified xsi:type="dcterms:W3CDTF">2019-03-28T01:28:53Z</dcterms:modified>
</cp:coreProperties>
</file>